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18"/>
  </p:notesMasterIdLst>
  <p:sldIdLst>
    <p:sldId id="256" r:id="rId5"/>
    <p:sldId id="268" r:id="rId6"/>
    <p:sldId id="257" r:id="rId7"/>
    <p:sldId id="258" r:id="rId8"/>
    <p:sldId id="260" r:id="rId9"/>
    <p:sldId id="259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0857AB-BFFB-4A08-B0AA-CB3B0B43EB9F}" v="1" dt="2023-10-05T10:25:59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AA242-F20C-43C1-BF22-6566DE7E55D2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1143C-2956-4F58-BF19-E6451032E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32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B1143C-2956-4F58-BF19-E6451032EFB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07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89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4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7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08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5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9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4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0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8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0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n image of a lake, mountains, and sky at night">
            <a:extLst>
              <a:ext uri="{FF2B5EF4-FFF2-40B4-BE49-F238E27FC236}">
                <a16:creationId xmlns:a16="http://schemas.microsoft.com/office/drawing/2014/main" id="{4B977E40-A54F-743F-A418-E9BFB0B326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5726" r="-1" b="-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1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42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9127747-35CB-74FE-CC6B-50345F2EE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01841" y="726641"/>
            <a:ext cx="5998193" cy="3187427"/>
          </a:xfrm>
        </p:spPr>
        <p:txBody>
          <a:bodyPr>
            <a:normAutofit/>
          </a:bodyPr>
          <a:lstStyle/>
          <a:p>
            <a:pPr algn="r"/>
            <a:r>
              <a:rPr lang="en-GB" sz="3600" dirty="0">
                <a:solidFill>
                  <a:srgbClr val="FFFFFF"/>
                </a:solidFill>
              </a:rPr>
              <a:t>Assessing the structure of UK environmental concern and its association with pro-environmental behaviour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ED51F-575C-47F3-0ECF-DD059BE56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4025" y="4069781"/>
            <a:ext cx="5993576" cy="2043305"/>
          </a:xfrm>
        </p:spPr>
        <p:txBody>
          <a:bodyPr>
            <a:normAutofit/>
          </a:bodyPr>
          <a:lstStyle/>
          <a:p>
            <a:pPr algn="r"/>
            <a:r>
              <a:rPr lang="en-GB" sz="2200" dirty="0">
                <a:solidFill>
                  <a:srgbClr val="FFFFFF"/>
                </a:solidFill>
              </a:rPr>
              <a:t>Mark Elliot</a:t>
            </a:r>
          </a:p>
          <a:p>
            <a:pPr algn="r"/>
            <a:r>
              <a:rPr lang="en-GB" sz="2200" dirty="0">
                <a:solidFill>
                  <a:srgbClr val="FFFFFF"/>
                </a:solidFill>
              </a:rPr>
              <a:t>Rebecca Rhead</a:t>
            </a:r>
          </a:p>
          <a:p>
            <a:pPr algn="r"/>
            <a:r>
              <a:rPr lang="en-GB" sz="2200" dirty="0">
                <a:solidFill>
                  <a:srgbClr val="FFFFFF"/>
                </a:solidFill>
              </a:rPr>
              <a:t>Paul Upham</a:t>
            </a:r>
          </a:p>
        </p:txBody>
      </p:sp>
      <p:grpSp>
        <p:nvGrpSpPr>
          <p:cNvPr id="52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45820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89E74C-A83A-639E-660D-534761FBE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791" y="0"/>
            <a:ext cx="7994515" cy="691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9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32D55-02B2-1F1D-48DA-99B081637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BC83A-4505-21A2-5388-7F8F95B08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VBN type factors to broadly emerge from the data</a:t>
            </a:r>
          </a:p>
          <a:p>
            <a:r>
              <a:rPr lang="en-GB" dirty="0"/>
              <a:t>The three factors that that emerge throw up something else </a:t>
            </a:r>
          </a:p>
        </p:txBody>
      </p:sp>
    </p:spTree>
    <p:extLst>
      <p:ext uri="{BB962C8B-B14F-4D97-AF65-F5344CB8AC3E}">
        <p14:creationId xmlns:p14="http://schemas.microsoft.com/office/powerpoint/2010/main" val="3854016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DBA1B-495B-27E0-E8EE-C1B14EF1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574ED-CFE5-3425-7F0E-54F66E648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CE8047-3253-306A-514D-C028ABAD4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64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00EF-1709-336E-1DF6-F35706BB0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41990-216A-EFD4-D009-EA7B9AE27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Rhead, R., Elliot, M. and Upham, P., 2015. Assessing the structure of UK environmental concern and its association with pro-environmental behaviour. </a:t>
            </a:r>
            <a:r>
              <a:rPr lang="en-GB" i="1" dirty="0"/>
              <a:t>Journal of Environmental Psychology, </a:t>
            </a:r>
            <a:r>
              <a:rPr lang="en-GB" dirty="0"/>
              <a:t>43, pp.175-183.</a:t>
            </a:r>
          </a:p>
          <a:p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Rhead, R., Elliot, M. and Upham, P., 2018. Using latent class analysis to produce a typology of environmental concern in the UK. </a:t>
            </a:r>
            <a:r>
              <a:rPr lang="en-GB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Social Science Research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74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pp.210-222.</a:t>
            </a:r>
          </a:p>
          <a:p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Liu, T., </a:t>
            </a:r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Shryane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N. and Elliot, M., 2022. Attitudes to climate change risk: classification of and transitions in the UK population between 2012 and 2020. </a:t>
            </a:r>
            <a:r>
              <a:rPr lang="en-GB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Humanities and Social Sciences Communications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9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pp.1-15.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92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98FA2-2F60-FE2B-411E-5EDCEB2EC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679CE-2ACF-AFD4-D574-E385FC79D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bit of theory</a:t>
            </a:r>
          </a:p>
          <a:p>
            <a:r>
              <a:rPr lang="en-GB" dirty="0"/>
              <a:t>Our approach</a:t>
            </a:r>
          </a:p>
          <a:p>
            <a:r>
              <a:rPr lang="en-GB" dirty="0"/>
              <a:t>Results</a:t>
            </a:r>
          </a:p>
          <a:p>
            <a:r>
              <a:rPr lang="en-GB" dirty="0"/>
              <a:t>Some thoughts</a:t>
            </a:r>
          </a:p>
        </p:txBody>
      </p:sp>
    </p:spTree>
    <p:extLst>
      <p:ext uri="{BB962C8B-B14F-4D97-AF65-F5344CB8AC3E}">
        <p14:creationId xmlns:p14="http://schemas.microsoft.com/office/powerpoint/2010/main" val="3603498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FC6891-CBA5-427E-98AC-BF56BB0330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6B75FA-FBCD-14F9-8BC5-A5A54A998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4078540"/>
            <a:ext cx="4795282" cy="2040973"/>
          </a:xfrm>
        </p:spPr>
        <p:txBody>
          <a:bodyPr anchor="ctr">
            <a:normAutofit/>
          </a:bodyPr>
          <a:lstStyle/>
          <a:p>
            <a:r>
              <a:rPr lang="en-GB" dirty="0"/>
              <a:t>Prevailing Theory</a:t>
            </a:r>
          </a:p>
        </p:txBody>
      </p:sp>
      <p:grpSp>
        <p:nvGrpSpPr>
          <p:cNvPr id="14" name="Bottom Right">
            <a:extLst>
              <a:ext uri="{FF2B5EF4-FFF2-40B4-BE49-F238E27FC236}">
                <a16:creationId xmlns:a16="http://schemas.microsoft.com/office/drawing/2014/main" id="{D817ADB7-00E6-482F-BD8B-6813268266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F71969E-EB0C-4011-A721-C46857925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16" name="Graphic 157">
              <a:extLst>
                <a:ext uri="{FF2B5EF4-FFF2-40B4-BE49-F238E27FC236}">
                  <a16:creationId xmlns:a16="http://schemas.microsoft.com/office/drawing/2014/main" id="{0C06B9B3-A426-4BDD-BA45-9C5F6A4415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E8BAA882-64C3-4E36-828C-E2034D999A0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8AC94D91-AECE-473B-B00B-F2AAE0EA4D5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8ABFBC77-5178-4DAA-93E6-A494D49148D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7E709EC-272C-4F97-BDC8-4B872DEDC6D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27C992B3-ABB9-443C-8748-5516261882B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710CC2EE-90B9-45E3-B7E6-C856A199D46A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28272C51-7AB7-4369-A6E9-17958FD30D4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B1F31DD-C31E-4C9E-A920-AD354B5CBA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6" name="Top left">
            <a:extLst>
              <a:ext uri="{FF2B5EF4-FFF2-40B4-BE49-F238E27FC236}">
                <a16:creationId xmlns:a16="http://schemas.microsoft.com/office/drawing/2014/main" id="{96BED12B-FE5D-4876-810D-5579D6E85A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2EB1789-3A9D-45E9-8CDD-C8063C5130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7CA9CCF-CD57-438A-9A90-777CB891C5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0CE73CE-4EED-4313-8396-3E701096DE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680AC3D6-983B-4840-BB53-F3C27CBCB2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45DFDBC-0EF7-4972-A2FD-5589DCF4D3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5F3B204-B3FF-4D3D-A08D-2848E22B02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5F2879E-E3AA-4758-A22D-0DD2AF7718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33">
              <a:extLst>
                <a:ext uri="{FF2B5EF4-FFF2-40B4-BE49-F238E27FC236}">
                  <a16:creationId xmlns:a16="http://schemas.microsoft.com/office/drawing/2014/main" id="{B110AA5C-CE6D-4F70-9F34-C4E0875F7E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3E8C3-857F-FC6A-C3F8-2DE8E938D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72" y="4084395"/>
            <a:ext cx="4977905" cy="2035130"/>
          </a:xfrm>
        </p:spPr>
        <p:txBody>
          <a:bodyPr anchor="ctr">
            <a:normAutofit/>
          </a:bodyPr>
          <a:lstStyle/>
          <a:p>
            <a:r>
              <a:rPr lang="en-GB" sz="1800"/>
              <a:t>Values Beliefs and Norms </a:t>
            </a:r>
          </a:p>
          <a:p>
            <a:r>
              <a:rPr lang="en-GB" sz="1800"/>
              <a:t>Stern et 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5031CA-B607-032E-0297-42E35B10D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162" y="966317"/>
            <a:ext cx="8814185" cy="331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13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765FF-BE34-3EF8-567B-9947A9A3D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8F50-28A1-CC7C-9FDC-BE3EE6305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Empirical work has largely appeared to have validated the theory </a:t>
            </a:r>
          </a:p>
          <a:p>
            <a:r>
              <a:rPr lang="en-GB" dirty="0"/>
              <a:t>But it seems an open to question as theory and instrument are often conflated in these studies</a:t>
            </a:r>
          </a:p>
          <a:p>
            <a:r>
              <a:rPr lang="en-GB" dirty="0"/>
              <a:t>If you use your theory to design a survey, then it’s no great surprise if your theoretical structure emerges from your survey</a:t>
            </a:r>
          </a:p>
        </p:txBody>
      </p:sp>
    </p:spTree>
    <p:extLst>
      <p:ext uri="{BB962C8B-B14F-4D97-AF65-F5344CB8AC3E}">
        <p14:creationId xmlns:p14="http://schemas.microsoft.com/office/powerpoint/2010/main" val="388615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4946B-3974-53C0-8B36-D9A106F6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RQs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56059-00C7-0D7C-89F5-5CDF7F27A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Can and do theoretically familiar EC constructs emerge from large scale environmental attitude and behaviour survey data without the use of strict EC scales?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1F1F1F"/>
                </a:solidFill>
                <a:latin typeface="ElsevierGulliver"/>
              </a:rPr>
              <a:t>I</a:t>
            </a:r>
            <a:r>
              <a:rPr lang="en-GB" b="0" i="0" dirty="0">
                <a:solidFill>
                  <a:srgbClr val="1F1F1F"/>
                </a:solidFill>
                <a:effectLst/>
                <a:latin typeface="ElsevierGulliver"/>
              </a:rPr>
              <a:t>f so, are recognisable NEP/VBN components evident when using a nationally representative British sample, given the originally US basis of the above? 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b="0" i="0" dirty="0">
                <a:solidFill>
                  <a:srgbClr val="1F1F1F"/>
                </a:solidFill>
                <a:effectLst/>
                <a:latin typeface="ElsevierGulliver"/>
              </a:rPr>
              <a:t>What is the value of an ontological distinction between attitudes and reported behaviours in this context?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1F1F1F"/>
                </a:solidFill>
                <a:latin typeface="ElsevierGulliver"/>
              </a:rPr>
              <a:t>H</a:t>
            </a:r>
            <a:r>
              <a:rPr lang="en-GB" b="0" i="0" dirty="0">
                <a:solidFill>
                  <a:srgbClr val="1F1F1F"/>
                </a:solidFill>
                <a:effectLst/>
                <a:latin typeface="ElsevierGulliver"/>
              </a:rPr>
              <a:t>ow do environmental attitudes relate to behaviour in such a dataset?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50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404B3-A0BA-51A2-BB35-9FC3F427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4BF4B-1D28-632E-C1EB-432BD6EB1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1F1F1F"/>
                </a:solidFill>
                <a:effectLst/>
                <a:latin typeface="ElsevierGulliver"/>
              </a:rPr>
              <a:t>DEFRA's ‘Survey of Public Attitudes and Behaviours towards the Environment’</a:t>
            </a:r>
          </a:p>
          <a:p>
            <a:r>
              <a:rPr lang="en-GB" b="0" i="0" dirty="0">
                <a:solidFill>
                  <a:srgbClr val="1F1F1F"/>
                </a:solidFill>
                <a:effectLst/>
                <a:latin typeface="ElsevierGulliver"/>
              </a:rPr>
              <a:t>The 2009 wave of EAS is used, with a sample size of 2929 British participants.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690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DCFAB-B065-1B75-B882-683980C77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10 Likert scale questions selected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2B863-0C53-F48A-4F12-03374562E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Variable name	Statement</a:t>
            </a:r>
          </a:p>
          <a:p>
            <a:r>
              <a:rPr lang="en-GB" dirty="0"/>
              <a:t>Major disaster	If things continue on their current course, we will soon experience a major environmental disaster</a:t>
            </a:r>
          </a:p>
          <a:p>
            <a:r>
              <a:rPr lang="en-GB" dirty="0"/>
              <a:t>Limited resources	The Earth has very limited room and resources</a:t>
            </a:r>
          </a:p>
          <a:p>
            <a:r>
              <a:rPr lang="en-GB" dirty="0"/>
              <a:t>Crisis exaggerated	The so-called ‘environmental crisis’ facing humanity has been greatly exaggerated</a:t>
            </a:r>
          </a:p>
          <a:p>
            <a:r>
              <a:rPr lang="en-GB" dirty="0"/>
              <a:t>Too far in future	The effects of climate change are too far in the future to really worry me</a:t>
            </a:r>
          </a:p>
          <a:p>
            <a:r>
              <a:rPr lang="en-GB" dirty="0"/>
              <a:t>Over-populated	We are close to the limit of the number of people the earth can support</a:t>
            </a:r>
          </a:p>
          <a:p>
            <a:r>
              <a:rPr lang="en-GB" dirty="0"/>
              <a:t>Changes to countryside	I do worry about the changes to the countryside in the UK and the loss of native animal and plants.</a:t>
            </a:r>
          </a:p>
          <a:p>
            <a:r>
              <a:rPr lang="en-GB" dirty="0"/>
              <a:t>Loss of animal species	I do worry about the loss of animal species and plants in the world</a:t>
            </a:r>
          </a:p>
          <a:p>
            <a:r>
              <a:rPr lang="en-GB" dirty="0"/>
              <a:t>Beyond control	Climate change is beyond control – it's too late to do anything about it</a:t>
            </a:r>
          </a:p>
          <a:p>
            <a:r>
              <a:rPr lang="en-GB" dirty="0"/>
              <a:t>Low priority	The environment is a low priority compared to other things in my life</a:t>
            </a:r>
          </a:p>
        </p:txBody>
      </p:sp>
    </p:spTree>
    <p:extLst>
      <p:ext uri="{BB962C8B-B14F-4D97-AF65-F5344CB8AC3E}">
        <p14:creationId xmlns:p14="http://schemas.microsoft.com/office/powerpoint/2010/main" val="2497110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6AFCF-F324-A33C-7737-D54CEA098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Methods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270EB-376A-9E47-20C8-C53C146D8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Exploratory and confirmatory factor analyses used</a:t>
            </a:r>
          </a:p>
          <a:p>
            <a:r>
              <a:rPr lang="en-GB" dirty="0"/>
              <a:t>Exploratory factor analyses</a:t>
            </a:r>
          </a:p>
          <a:p>
            <a:pPr lvl="1"/>
            <a:r>
              <a:rPr lang="en-GB" dirty="0"/>
              <a:t>Maximum likelihood factoring</a:t>
            </a:r>
          </a:p>
          <a:p>
            <a:pPr lvl="1"/>
            <a:r>
              <a:rPr lang="en-GB" dirty="0"/>
              <a:t>Parallel analysis used for determining factor retention</a:t>
            </a:r>
          </a:p>
          <a:p>
            <a:r>
              <a:rPr lang="en-GB" dirty="0"/>
              <a:t>CFA followed to test the model that emerged from the EFA.</a:t>
            </a:r>
          </a:p>
        </p:txBody>
      </p:sp>
    </p:spTree>
    <p:extLst>
      <p:ext uri="{BB962C8B-B14F-4D97-AF65-F5344CB8AC3E}">
        <p14:creationId xmlns:p14="http://schemas.microsoft.com/office/powerpoint/2010/main" val="2376522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DBA1B-495B-27E0-E8EE-C1B14EF1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574ED-CFE5-3425-7F0E-54F66E648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CE8047-3253-306A-514D-C028ABAD4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101574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DarkSeedLeftStep">
      <a:dk1>
        <a:srgbClr val="000000"/>
      </a:dk1>
      <a:lt1>
        <a:srgbClr val="FFFFFF"/>
      </a:lt1>
      <a:dk2>
        <a:srgbClr val="181634"/>
      </a:dk2>
      <a:lt2>
        <a:srgbClr val="F0F3F2"/>
      </a:lt2>
      <a:accent1>
        <a:srgbClr val="CF4168"/>
      </a:accent1>
      <a:accent2>
        <a:srgbClr val="BD2F91"/>
      </a:accent2>
      <a:accent3>
        <a:srgbClr val="C041CF"/>
      </a:accent3>
      <a:accent4>
        <a:srgbClr val="732FBD"/>
      </a:accent4>
      <a:accent5>
        <a:srgbClr val="4A41CF"/>
      </a:accent5>
      <a:accent6>
        <a:srgbClr val="2F62BD"/>
      </a:accent6>
      <a:hlink>
        <a:srgbClr val="6D53C5"/>
      </a:hlink>
      <a:folHlink>
        <a:srgbClr val="7F7F7F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F6673513213E47851DA09FACF84433" ma:contentTypeVersion="16" ma:contentTypeDescription="Create a new document." ma:contentTypeScope="" ma:versionID="719a84723a99389901ce3cb3b37f3848">
  <xsd:schema xmlns:xsd="http://www.w3.org/2001/XMLSchema" xmlns:xs="http://www.w3.org/2001/XMLSchema" xmlns:p="http://schemas.microsoft.com/office/2006/metadata/properties" xmlns:ns3="9602c977-acf6-48c5-b880-35b91e2e04d9" xmlns:ns4="db4257c5-c1bb-4f42-817a-c5ed313d6230" targetNamespace="http://schemas.microsoft.com/office/2006/metadata/properties" ma:root="true" ma:fieldsID="ec78ef3141512c8154348cefa1b44164" ns3:_="" ns4:_="">
    <xsd:import namespace="9602c977-acf6-48c5-b880-35b91e2e04d9"/>
    <xsd:import namespace="db4257c5-c1bb-4f42-817a-c5ed313d623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2c977-acf6-48c5-b880-35b91e2e04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257c5-c1bb-4f42-817a-c5ed313d62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b4257c5-c1bb-4f42-817a-c5ed313d6230" xsi:nil="true"/>
  </documentManagement>
</p:properties>
</file>

<file path=customXml/itemProps1.xml><?xml version="1.0" encoding="utf-8"?>
<ds:datastoreItem xmlns:ds="http://schemas.openxmlformats.org/officeDocument/2006/customXml" ds:itemID="{F75D0CAA-9F8E-4B48-B3FF-F3AD0E7C7A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02c977-acf6-48c5-b880-35b91e2e04d9"/>
    <ds:schemaRef ds:uri="db4257c5-c1bb-4f42-817a-c5ed313d62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32AB68-DDC5-4B80-A7D4-AA816ECD74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2EBDA7-82F5-4E9B-B445-48D2E5640928}">
  <ds:schemaRefs>
    <ds:schemaRef ds:uri="http://schemas.openxmlformats.org/package/2006/metadata/core-properties"/>
    <ds:schemaRef ds:uri="http://purl.org/dc/elements/1.1/"/>
    <ds:schemaRef ds:uri="9602c977-acf6-48c5-b880-35b91e2e04d9"/>
    <ds:schemaRef ds:uri="db4257c5-c1bb-4f42-817a-c5ed313d6230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549</Words>
  <Application>Microsoft Office PowerPoint</Application>
  <PresentationFormat>Widescreen</PresentationFormat>
  <Paragraphs>48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Avenir Next LT Pro</vt:lpstr>
      <vt:lpstr>AvenirNext LT Pro Medium</vt:lpstr>
      <vt:lpstr>Calibri</vt:lpstr>
      <vt:lpstr>ElsevierGulliver</vt:lpstr>
      <vt:lpstr>Rockwell</vt:lpstr>
      <vt:lpstr>Segoe UI</vt:lpstr>
      <vt:lpstr>Segoe UI Semilight</vt:lpstr>
      <vt:lpstr>ExploreVTI</vt:lpstr>
      <vt:lpstr>Assessing the structure of UK environmental concern and its association with pro-environmental behaviour</vt:lpstr>
      <vt:lpstr>Outline</vt:lpstr>
      <vt:lpstr>Prevailing Theory</vt:lpstr>
      <vt:lpstr>Some concerns</vt:lpstr>
      <vt:lpstr>Our RQs</vt:lpstr>
      <vt:lpstr>Data</vt:lpstr>
      <vt:lpstr>10 Likert scale questions selected</vt:lpstr>
      <vt:lpstr>Methods</vt:lpstr>
      <vt:lpstr>PowerPoint Presentation</vt:lpstr>
      <vt:lpstr>PowerPoint Presentation</vt:lpstr>
      <vt:lpstr>Discussion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the structure of UK environmental concern and its association with pro-environmental behaviour</dc:title>
  <dc:creator>Mark Elliot</dc:creator>
  <cp:lastModifiedBy>Ali Hanbury</cp:lastModifiedBy>
  <cp:revision>4</cp:revision>
  <dcterms:created xsi:type="dcterms:W3CDTF">2023-10-04T15:21:48Z</dcterms:created>
  <dcterms:modified xsi:type="dcterms:W3CDTF">2023-10-09T08:04:19Z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0x01010038F6673513213E47851DA09FACF84433</vt:lpwstr>
  </property>
</Properties>
</file>